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30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/>
          <a:lstStyle>
            <a:lvl1pPr algn="l">
              <a:defRPr sz="800"/>
            </a:lvl1pPr>
          </a:lstStyle>
          <a:p>
            <a:r>
              <a:rPr lang="en-GB" dirty="0"/>
              <a:t>Department:               Version:                  Date: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852" y="0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/>
          <a:lstStyle>
            <a:lvl1pPr algn="r">
              <a:defRPr sz="800"/>
            </a:lvl1pPr>
          </a:lstStyle>
          <a:p>
            <a:fld id="{4C406761-D124-458B-818D-753299B6AA60}" type="datetimeFigureOut">
              <a:rPr lang="en-GB" smtClean="0"/>
              <a:t>24/06/2024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378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 anchor="b"/>
          <a:lstStyle>
            <a:lvl1pPr algn="l">
              <a:defRPr sz="800"/>
            </a:lvl1pPr>
          </a:lstStyle>
          <a:p>
            <a:r>
              <a:rPr lang="en-GB" dirty="0"/>
              <a:t>Form F392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852" y="9428378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 anchor="b"/>
          <a:lstStyle>
            <a:lvl1pPr algn="r">
              <a:defRPr sz="800"/>
            </a:lvl1pPr>
          </a:lstStyle>
          <a:p>
            <a:fld id="{51E721F8-CC2F-41DF-B3FB-CA2E8FD27E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742224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/>
          <a:lstStyle>
            <a:lvl1pPr algn="l">
              <a:defRPr sz="800"/>
            </a:lvl1pPr>
          </a:lstStyle>
          <a:p>
            <a:r>
              <a:rPr lang="en-GB" dirty="0"/>
              <a:t>Department:               Version:                  Date: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52" y="0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/>
          <a:lstStyle>
            <a:lvl1pPr algn="r">
              <a:defRPr sz="800"/>
            </a:lvl1pPr>
          </a:lstStyle>
          <a:p>
            <a:fld id="{577AA6C4-BF01-4831-AC13-8871697185EF}" type="datetimeFigureOut">
              <a:rPr lang="en-GB" smtClean="0"/>
              <a:t>24/06/2024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240" tIns="31620" rIns="63240" bIns="316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04" y="4714740"/>
            <a:ext cx="5437267" cy="4467813"/>
          </a:xfrm>
          <a:prstGeom prst="rect">
            <a:avLst/>
          </a:prstGeom>
        </p:spPr>
        <p:txBody>
          <a:bodyPr vert="horz" lIns="63240" tIns="31620" rIns="63240" bIns="316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378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 anchor="b"/>
          <a:lstStyle>
            <a:lvl1pPr algn="l">
              <a:defRPr sz="800"/>
            </a:lvl1pPr>
          </a:lstStyle>
          <a:p>
            <a:r>
              <a:rPr lang="en-GB" dirty="0"/>
              <a:t>Form F392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52" y="9428378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 anchor="b"/>
          <a:lstStyle>
            <a:lvl1pPr algn="r">
              <a:defRPr sz="800"/>
            </a:lvl1pPr>
          </a:lstStyle>
          <a:p>
            <a:fld id="{D1BCA390-3BE1-4B33-A330-D0AC83083BF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590683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Form F392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 dirty="0"/>
              <a:t>Department:               Version:                  Date:</a:t>
            </a:r>
          </a:p>
        </p:txBody>
      </p:sp>
    </p:spTree>
    <p:extLst>
      <p:ext uri="{BB962C8B-B14F-4D97-AF65-F5344CB8AC3E}">
        <p14:creationId xmlns:p14="http://schemas.microsoft.com/office/powerpoint/2010/main" val="264367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04C7C1-196C-412E-B1C9-EF96DAC2538F}" type="datetime1">
              <a:rPr lang="en-US" smtClean="0"/>
              <a:t>6/24/2024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9DE7F5-B6EA-455B-B28F-A7CEBAF41C6D}" type="datetime1">
              <a:rPr lang="en-US" smtClean="0"/>
              <a:t>6/24/2024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19604C-47D8-4A07-9CAB-40B168C02A2B}" type="datetime1">
              <a:rPr lang="en-US" smtClean="0"/>
              <a:t>6/24/2024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122252-57BE-4A1C-AEBA-D4F4477A3197}" type="datetime1">
              <a:rPr lang="en-US" smtClean="0"/>
              <a:t>6/24/2024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C411E-4D6C-43E5-AE17-E15D1DC46416}" type="datetime1">
              <a:rPr lang="en-US" smtClean="0"/>
              <a:t>6/24/2024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B3CA4ADE-7199-4350-84E2-CA25D3D6BB5E}" type="datetime1">
              <a:rPr lang="en-US" smtClean="0"/>
              <a:t>6/24/2024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3F51F2-9ED2-4434-A2A1-5A80033EDEA9}" type="datetime1">
              <a:rPr lang="en-US" smtClean="0"/>
              <a:t>6/24/2024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B92C62-A80D-461B-A175-24BFA24E79AD}" type="datetime1">
              <a:rPr lang="en-US" smtClean="0"/>
              <a:t>6/24/2024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630D2C-4C14-4FFF-BA86-081550388BF4}" type="datetime1">
              <a:rPr lang="en-US" smtClean="0"/>
              <a:t>6/24/2024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AF31C9-4070-4EEB-9959-576502A93DE3}" type="datetime1">
              <a:rPr lang="en-US" smtClean="0"/>
              <a:t>6/24/2024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82C022D4-BE1D-4F9D-A272-AE8F58AD532C}" type="datetime1">
              <a:rPr lang="en-US" smtClean="0"/>
              <a:t>6/24/2024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61EA58-E7EF-496F-AD35-9B1D4D88BEC4}" type="datetime1">
              <a:rPr lang="en-US" smtClean="0"/>
              <a:t>6/24/2024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2332038" y="4019550"/>
            <a:ext cx="1131887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  <a:stCxn id="2075" idx="2"/>
          </p:cNvCxnSpPr>
          <p:nvPr/>
        </p:nvCxnSpPr>
        <p:spPr bwMode="auto">
          <a:xfrm rot="5400000">
            <a:off x="6044577" y="1490168"/>
            <a:ext cx="501659" cy="1280321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332038" y="2017713"/>
            <a:ext cx="1131887" cy="62706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357290" y="4532313"/>
            <a:ext cx="188914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613400" y="4019550"/>
            <a:ext cx="1290638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3017838" y="2414594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928662" y="785794"/>
            <a:ext cx="2214578" cy="20312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Rubber chart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Cure time predictor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Product catalogs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Inventor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AutoCAD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Radview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Vault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Autodesk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Discover reports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Lionshare/Docushare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ISAC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Apex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Oracle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Outlook</a:t>
            </a:r>
          </a:p>
          <a:p>
            <a:pPr>
              <a:buFontTx/>
              <a:buChar char="•"/>
              <a:tabLst>
                <a:tab pos="228600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928662" y="285728"/>
            <a:ext cx="221457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6057899" y="3925145"/>
            <a:ext cx="2952751" cy="25356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FMP 35 Configuration of demanded items</a:t>
            </a:r>
          </a:p>
          <a:p>
            <a:pPr>
              <a:tabLst>
                <a:tab pos="92075" algn="l"/>
              </a:tabLst>
            </a:pP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FMP 58 Item Creation- Internal Customer Enquiries</a:t>
            </a:r>
          </a:p>
          <a:p>
            <a:pPr>
              <a:tabLst>
                <a:tab pos="92075" algn="l"/>
              </a:tabLst>
            </a:pPr>
            <a:r>
              <a:rPr lang="en-US" altLang="zh-TW" sz="700" dirty="0" err="1">
                <a:latin typeface="Calibri" pitchFamily="34" charset="0"/>
                <a:cs typeface="Calibri" pitchFamily="34" charset="0"/>
              </a:rPr>
              <a:t>OPI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 81 James Walker CAD/CAM Manual</a:t>
            </a:r>
          </a:p>
          <a:p>
            <a:pPr>
              <a:tabLst>
                <a:tab pos="92075" algn="l"/>
              </a:tabLst>
            </a:pPr>
            <a:r>
              <a:rPr lang="en-US" altLang="zh-TW" sz="700" dirty="0" err="1">
                <a:latin typeface="Calibri" pitchFamily="34" charset="0"/>
                <a:cs typeface="Calibri" pitchFamily="34" charset="0"/>
              </a:rPr>
              <a:t>OPI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 135 Cure Time Predictor Instructions for use</a:t>
            </a:r>
          </a:p>
          <a:p>
            <a:pPr>
              <a:tabLst>
                <a:tab pos="92075" algn="l"/>
              </a:tabLst>
            </a:pPr>
            <a:r>
              <a:rPr lang="en-US" altLang="zh-TW" sz="700" dirty="0" err="1">
                <a:latin typeface="Calibri" pitchFamily="34" charset="0"/>
                <a:cs typeface="Calibri" pitchFamily="34" charset="0"/>
              </a:rPr>
              <a:t>OPI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 136 Using make-up Calculators</a:t>
            </a:r>
          </a:p>
          <a:p>
            <a:pPr>
              <a:tabLst>
                <a:tab pos="92075" algn="l"/>
              </a:tabLst>
            </a:pP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SOP0124 Costing dashboard,</a:t>
            </a:r>
          </a:p>
          <a:p>
            <a:pPr>
              <a:tabLst>
                <a:tab pos="92075" algn="l"/>
              </a:tabLst>
            </a:pP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SOP0125 Making items inactive</a:t>
            </a:r>
          </a:p>
          <a:p>
            <a:pPr>
              <a:tabLst>
                <a:tab pos="92075" algn="l"/>
              </a:tabLst>
            </a:pP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SOP0126 JW Pricing history</a:t>
            </a:r>
          </a:p>
          <a:p>
            <a:pPr>
              <a:tabLst>
                <a:tab pos="92075" algn="l"/>
              </a:tabLst>
            </a:pPr>
            <a:r>
              <a:rPr lang="en-GB" altLang="zh-TW" sz="700" dirty="0">
                <a:latin typeface="Calibri" pitchFamily="34" charset="0"/>
                <a:cs typeface="Calibri" pitchFamily="34" charset="0"/>
              </a:rPr>
              <a:t>SOP0127 Oracle 11i price lists</a:t>
            </a:r>
          </a:p>
          <a:p>
            <a:pPr>
              <a:tabLst>
                <a:tab pos="92075" algn="l"/>
              </a:tabLst>
            </a:pP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SOP0128 ISAC RFQ</a:t>
            </a:r>
          </a:p>
          <a:p>
            <a:pPr>
              <a:tabLst>
                <a:tab pos="92075" algn="l"/>
              </a:tabLst>
            </a:pP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SOP0129 Legacy data</a:t>
            </a:r>
          </a:p>
          <a:p>
            <a:pPr>
              <a:tabLst>
                <a:tab pos="92075" algn="l"/>
              </a:tabLst>
            </a:pPr>
            <a:r>
              <a:rPr lang="en-GB" altLang="zh-TW" sz="700" dirty="0">
                <a:latin typeface="Calibri" pitchFamily="34" charset="0"/>
                <a:cs typeface="Calibri" pitchFamily="34" charset="0"/>
              </a:rPr>
              <a:t>SOP0133 ISAC Item search /creation</a:t>
            </a:r>
          </a:p>
          <a:p>
            <a:pPr>
              <a:tabLst>
                <a:tab pos="92075" algn="l"/>
              </a:tabLst>
            </a:pP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SOP0137 MD database</a:t>
            </a:r>
            <a:endParaRPr lang="en-GB" altLang="zh-TW" sz="700" dirty="0">
              <a:latin typeface="Calibri" pitchFamily="34" charset="0"/>
              <a:cs typeface="Calibri" pitchFamily="34" charset="0"/>
            </a:endParaRPr>
          </a:p>
          <a:p>
            <a:pPr>
              <a:tabLst>
                <a:tab pos="92075" algn="l"/>
              </a:tabLst>
            </a:pP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SOP0138 Item configuration</a:t>
            </a:r>
          </a:p>
          <a:p>
            <a:pPr>
              <a:tabLst>
                <a:tab pos="92075" algn="l"/>
              </a:tabLst>
            </a:pP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SOP0140 JWC tooling database</a:t>
            </a:r>
          </a:p>
          <a:p>
            <a:pPr>
              <a:tabLst>
                <a:tab pos="92075" algn="l"/>
              </a:tabLst>
            </a:pPr>
            <a:r>
              <a:rPr lang="en-GB" altLang="zh-TW" sz="700" dirty="0">
                <a:latin typeface="Calibri" pitchFamily="34" charset="0"/>
                <a:cs typeface="Calibri" pitchFamily="34" charset="0"/>
              </a:rPr>
              <a:t>SOP0142 Delete a routing or Bom.</a:t>
            </a:r>
          </a:p>
          <a:p>
            <a:pPr>
              <a:tabLst>
                <a:tab pos="92075" algn="l"/>
              </a:tabLst>
            </a:pP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SOP0140 JWC tooling database</a:t>
            </a:r>
          </a:p>
          <a:p>
            <a:pPr>
              <a:tabLst>
                <a:tab pos="92075" algn="l"/>
              </a:tabLst>
            </a:pP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SOP0211 Amending a Routing</a:t>
            </a:r>
          </a:p>
          <a:p>
            <a:pPr>
              <a:tabLst>
                <a:tab pos="92075" algn="l"/>
              </a:tabLst>
            </a:pP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SOP0235 </a:t>
            </a:r>
            <a:r>
              <a:rPr lang="en-GB" altLang="zh-TW" sz="700" dirty="0">
                <a:latin typeface="Calibri" pitchFamily="34" charset="0"/>
                <a:cs typeface="Calibri" pitchFamily="34" charset="0"/>
              </a:rPr>
              <a:t>Documentation and drawing revision checks</a:t>
            </a:r>
          </a:p>
          <a:p>
            <a:pPr>
              <a:tabLst>
                <a:tab pos="92075" algn="l"/>
              </a:tabLst>
            </a:pPr>
            <a:r>
              <a:rPr lang="en-GB" altLang="zh-TW" sz="700" dirty="0">
                <a:latin typeface="Calibri" pitchFamily="34" charset="0"/>
                <a:cs typeface="Calibri" pitchFamily="34" charset="0"/>
              </a:rPr>
              <a:t>SOP0304 Swiftool Special Requirements</a:t>
            </a:r>
          </a:p>
          <a:p>
            <a:pPr>
              <a:tabLst>
                <a:tab pos="92075" algn="l"/>
              </a:tabLst>
            </a:pPr>
            <a:r>
              <a:rPr lang="en-GB" altLang="zh-TW" sz="700" dirty="0" err="1">
                <a:latin typeface="Calibri" pitchFamily="34" charset="0"/>
                <a:cs typeface="Calibri" pitchFamily="34" charset="0"/>
              </a:rPr>
              <a:t>SOP0333</a:t>
            </a:r>
            <a:r>
              <a:rPr lang="en-GB" altLang="zh-TW" sz="700" dirty="0">
                <a:latin typeface="Calibri" pitchFamily="34" charset="0"/>
                <a:cs typeface="Calibri" pitchFamily="34" charset="0"/>
              </a:rPr>
              <a:t> Rolls Royce Third Party Customer Requirements</a:t>
            </a:r>
          </a:p>
          <a:p>
            <a:pPr>
              <a:tabLst>
                <a:tab pos="92075" algn="l"/>
              </a:tabLst>
            </a:pPr>
            <a:r>
              <a:rPr lang="en-GB" altLang="zh-TW" sz="700" dirty="0">
                <a:latin typeface="Calibri" pitchFamily="34" charset="0"/>
                <a:cs typeface="Calibri" pitchFamily="34" charset="0"/>
              </a:rPr>
              <a:t>SOP0357 ASC &amp; Babcock PTY Orders</a:t>
            </a:r>
          </a:p>
          <a:p>
            <a:pPr>
              <a:tabLst>
                <a:tab pos="92075" algn="l"/>
              </a:tabLst>
            </a:pPr>
            <a:r>
              <a:rPr lang="en-GB" altLang="zh-TW" sz="700" dirty="0">
                <a:latin typeface="Calibri" pitchFamily="34" charset="0"/>
                <a:cs typeface="Calibri" pitchFamily="34" charset="0"/>
              </a:rPr>
              <a:t>SOP0359 Reception – Fire Alarm</a:t>
            </a: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753238" y="2673350"/>
            <a:ext cx="1610850" cy="1121572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Process</a:t>
            </a:r>
          </a:p>
          <a:p>
            <a:pPr algn="ctr"/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Configuration</a:t>
            </a: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2177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662899" y="4940846"/>
            <a:ext cx="1828800" cy="13096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IT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Production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Sales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Costing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Finance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Technical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Process applications</a:t>
            </a: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61039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360350" y="2906713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885083" y="1910444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5857884" y="183974"/>
            <a:ext cx="2071702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673098" y="4560515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6042058" y="3536315"/>
            <a:ext cx="2952750" cy="400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357554" y="71414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  <a:stCxn id="2069" idx="0"/>
          </p:cNvCxnSpPr>
          <p:nvPr/>
        </p:nvCxnSpPr>
        <p:spPr bwMode="auto">
          <a:xfrm flipH="1" flipV="1">
            <a:off x="4547186" y="4318643"/>
            <a:ext cx="40312" cy="241872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572000" y="1628775"/>
            <a:ext cx="0" cy="70485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347865" y="500042"/>
            <a:ext cx="2303636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Complete RFQ, item referral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Contract Review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Item creation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Maintain data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Add BOM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Add Routing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Order new tool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Provide costs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Finished part drawings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Provide technical advice</a:t>
            </a: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5899715" y="665053"/>
            <a:ext cx="2071702" cy="12144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Training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SOPs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Development reviews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Objectives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KPIS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Job description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On the job training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Knowledge sharing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374644" y="3160713"/>
            <a:ext cx="1828800" cy="12684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RFQs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Sales order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PDFs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Customer Purchase order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Specification requests</a:t>
            </a: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313452" y="5080577"/>
            <a:ext cx="1900260" cy="10588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RFQ/Item referral turnaround</a:t>
            </a:r>
          </a:p>
          <a:p>
            <a:pPr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OTIF</a:t>
            </a:r>
          </a:p>
          <a:p>
            <a:pPr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Individuals Development review objectives</a:t>
            </a:r>
          </a:p>
          <a:p>
            <a:pPr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Overdues</a:t>
            </a: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904038" y="2135208"/>
            <a:ext cx="1857404" cy="137636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OTIF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Customer satisfaction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Finished goods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Production paperwork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Customer documentation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Accurate costs</a:t>
            </a: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279395" y="6460830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GB" sz="1000" dirty="0">
                <a:solidFill>
                  <a:schemeClr val="tx1"/>
                </a:solidFill>
              </a:rPr>
              <a:t>Form F392</a:t>
            </a:r>
          </a:p>
        </p:txBody>
      </p:sp>
      <p:sp>
        <p:nvSpPr>
          <p:cNvPr id="33" name="Footer Placeholder 1"/>
          <p:cNvSpPr txBox="1">
            <a:spLocks/>
          </p:cNvSpPr>
          <p:nvPr/>
        </p:nvSpPr>
        <p:spPr>
          <a:xfrm>
            <a:off x="64359" y="6453188"/>
            <a:ext cx="3715553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tx1"/>
                </a:solidFill>
              </a:rPr>
              <a:t>Department: Configuration      Version: 4      Date: 24/06/2024</a:t>
            </a:r>
          </a:p>
        </p:txBody>
      </p:sp>
      <p:sp>
        <p:nvSpPr>
          <p:cNvPr id="34" name="Title 8"/>
          <p:cNvSpPr>
            <a:spLocks noGrp="1"/>
          </p:cNvSpPr>
          <p:nvPr/>
        </p:nvSpPr>
        <p:spPr>
          <a:xfrm rot="18942092">
            <a:off x="-117024" y="2913655"/>
            <a:ext cx="9378049" cy="1030689"/>
          </a:xfrm>
          <a:prstGeom prst="rect">
            <a:avLst/>
          </a:prstGeom>
        </p:spPr>
        <p:txBody>
          <a:bodyPr vert="horz" anchor="b">
            <a:norm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 sz="4800" dirty="0">
                <a:solidFill>
                  <a:schemeClr val="bg1">
                    <a:lumMod val="65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Uncontrolled when printed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283</Words>
  <Application>Microsoft Office PowerPoint</Application>
  <PresentationFormat>On-screen Show (4:3)</PresentationFormat>
  <Paragraphs>97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Matthew Wilson</cp:lastModifiedBy>
  <cp:revision>140</cp:revision>
  <dcterms:created xsi:type="dcterms:W3CDTF">2009-06-25T14:40:02Z</dcterms:created>
  <dcterms:modified xsi:type="dcterms:W3CDTF">2024-06-24T11:09:30Z</dcterms:modified>
</cp:coreProperties>
</file>